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84" r:id="rId5"/>
    <p:sldId id="259" r:id="rId6"/>
    <p:sldId id="260" r:id="rId7"/>
    <p:sldId id="286" r:id="rId8"/>
    <p:sldId id="287" r:id="rId9"/>
    <p:sldId id="261" r:id="rId10"/>
    <p:sldId id="262" r:id="rId11"/>
    <p:sldId id="263" r:id="rId12"/>
    <p:sldId id="288" r:id="rId13"/>
    <p:sldId id="289" r:id="rId14"/>
    <p:sldId id="265" r:id="rId15"/>
    <p:sldId id="266" r:id="rId16"/>
    <p:sldId id="267" r:id="rId17"/>
    <p:sldId id="268" r:id="rId18"/>
    <p:sldId id="290" r:id="rId19"/>
    <p:sldId id="270" r:id="rId20"/>
    <p:sldId id="291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5" r:id="rId31"/>
    <p:sldId id="280" r:id="rId32"/>
    <p:sldId id="281" r:id="rId33"/>
    <p:sldId id="283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69" d="100"/>
          <a:sy n="69" d="100"/>
        </p:scale>
        <p:origin x="540" y="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 b="1"/>
            </a:pPr>
            <a:r>
              <a:t>Anatomy of a Comparison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/>
            </a:pPr>
            <a:r>
              <a:t>From Description to Causation</a:t>
            </a:r>
            <a:br/>
            <a:r>
              <a:t>Week 14 - CCJS 418E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Alternative 1: Day of Week Effect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t>Yankees games cluster on weekends</a:t>
            </a:r>
          </a:p>
          <a:p>
            <a:pPr>
              <a:spcBef>
                <a:spcPts val="1200"/>
              </a:spcBef>
              <a:defRPr sz="2400"/>
            </a:pPr>
            <a:r>
              <a:t>Weekends already have more noise (parties, people home)</a:t>
            </a:r>
          </a:p>
          <a:p>
            <a:pPr>
              <a:spcBef>
                <a:spcPts val="1200"/>
              </a:spcBef>
              <a:defRPr sz="2400"/>
            </a:pPr>
            <a:endParaRPr/>
          </a:p>
          <a:p>
            <a:pPr>
              <a:spcBef>
                <a:spcPts val="1200"/>
              </a:spcBef>
              <a:defRPr sz="2400"/>
            </a:pPr>
            <a:r>
              <a:t>Maybe it's the WEEKEND, not the GAME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271369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i="1">
                <a:solidFill>
                  <a:srgbClr val="0064B4"/>
                </a:solidFill>
              </a:defRPr>
            </a:pPr>
            <a:r>
              <a:rPr lang="en-US" dirty="0"/>
              <a:t>H</a:t>
            </a:r>
            <a:r>
              <a:rPr dirty="0"/>
              <a:t>ow would </a:t>
            </a:r>
            <a:r>
              <a:rPr lang="en-US" dirty="0"/>
              <a:t>we</a:t>
            </a:r>
            <a:r>
              <a:rPr dirty="0"/>
              <a:t> test this?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Alternative 2: Seasonal Effect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t>Baseball = April to October = warm weather</a:t>
            </a:r>
          </a:p>
          <a:p>
            <a:pPr>
              <a:spcBef>
                <a:spcPts val="1200"/>
              </a:spcBef>
              <a:defRPr sz="2400"/>
            </a:pPr>
            <a:r>
              <a:t>Windows open, outdoor activities, summer parties</a:t>
            </a:r>
          </a:p>
          <a:p>
            <a:pPr>
              <a:spcBef>
                <a:spcPts val="1200"/>
              </a:spcBef>
              <a:defRPr sz="2400"/>
            </a:pPr>
            <a:endParaRPr/>
          </a:p>
          <a:p>
            <a:pPr>
              <a:spcBef>
                <a:spcPts val="1200"/>
              </a:spcBef>
              <a:defRPr sz="2400"/>
            </a:pPr>
            <a:r>
              <a:t>Maybe it's SUMMER, not the GAME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387016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i="1">
                <a:solidFill>
                  <a:srgbClr val="0064B4"/>
                </a:solidFill>
              </a:defRPr>
            </a:pPr>
            <a:r>
              <a:rPr dirty="0"/>
              <a:t>Is this convincing? Why or why not?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03366"/>
                </a:solidFill>
              </a:defRPr>
            </a:pPr>
            <a:r>
              <a:t>Alternative 3: Citywide Trend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800" b="1">
                <a:solidFill>
                  <a:srgbClr val="333333"/>
                </a:solidFill>
              </a:defRPr>
            </a:pPr>
            <a:r>
              <a:t>Maybe NYC is just getting noisier over time</a:t>
            </a:r>
          </a:p>
          <a:p>
            <a:pPr>
              <a:spcAft>
                <a:spcPts val="2000"/>
              </a:spcAft>
              <a:defRPr sz="2400">
                <a:solidFill>
                  <a:srgbClr val="333333"/>
                </a:solidFill>
              </a:defRPr>
            </a:pPr>
            <a:r>
              <a:t>Construction, population growth, more nightlife...</a:t>
            </a:r>
          </a:p>
          <a:p>
            <a:pPr>
              <a:spcAft>
                <a:spcPts val="2000"/>
              </a:spcAft>
              <a:defRPr sz="2400">
                <a:solidFill>
                  <a:srgbClr val="333333"/>
                </a:solidFill>
              </a:defRPr>
            </a:pPr>
            <a:r>
              <a:t>Game days might coincide with noisier periods by chance.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t>If the whole city is getting noisier and game days happen to fall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t>during those times, we'd see a pattern even if games have nothing to do with it.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303520"/>
            <a:ext cx="8610883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FF8C00"/>
                </a:solidFill>
              </a:defRPr>
            </a:pPr>
            <a:r>
              <a:rPr dirty="0"/>
              <a:t>How could we check if it's a general NYC trend vs. something specific to games?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03366"/>
                </a:solidFill>
              </a:defRPr>
            </a:pPr>
            <a:r>
              <a:t>Alternative 4: Location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800" b="1">
                <a:solidFill>
                  <a:srgbClr val="333333"/>
                </a:solidFill>
              </a:defRPr>
            </a:pPr>
            <a:r>
              <a:t>Maybe areas near Yankee Stadium are just noisier places in general</a:t>
            </a:r>
          </a:p>
          <a:p>
            <a:pPr>
              <a:spcAft>
                <a:spcPts val="1200"/>
              </a:spcAft>
            </a:pPr>
            <a:endParaRPr/>
          </a:p>
          <a:p>
            <a:pPr>
              <a:defRPr sz="2400">
                <a:solidFill>
                  <a:srgbClr val="333333"/>
                </a:solidFill>
              </a:defRPr>
            </a:pPr>
            <a:r>
              <a:t>The Bronx has bars, restaurants, public transit hubs</a:t>
            </a:r>
          </a:p>
          <a:p>
            <a:pPr>
              <a:spcAft>
                <a:spcPts val="2000"/>
              </a:spcAft>
              <a:defRPr sz="2400">
                <a:solidFill>
                  <a:srgbClr val="333333"/>
                </a:solidFill>
              </a:defRPr>
            </a:pPr>
            <a:r>
              <a:t>Maybe it's noisy regardless of whether there's a game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t>If the Bronx is inherently noisy, we'd see more complaints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t>there on ALL days, not just game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303520"/>
            <a:ext cx="827463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FF8C00"/>
                </a:solidFill>
              </a:defRPr>
            </a:pPr>
            <a:r>
              <a:rPr dirty="0"/>
              <a:t>How could we separate "the Bronx is noisy" from "games make it noisier"?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658680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rPr dirty="0"/>
              <a:t>Alternative </a:t>
            </a:r>
            <a:r>
              <a:rPr lang="en-US" dirty="0"/>
              <a:t>5</a:t>
            </a:r>
            <a:r>
              <a:rPr dirty="0"/>
              <a:t>: Reporting Behavior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rPr dirty="0"/>
              <a:t>Maybe games don't cause more NOISE, just more COMPLAINTS</a:t>
            </a:r>
          </a:p>
          <a:p>
            <a:pPr>
              <a:spcBef>
                <a:spcPts val="1200"/>
              </a:spcBef>
              <a:defRPr sz="2400"/>
            </a:pPr>
            <a:r>
              <a:rPr dirty="0"/>
              <a:t>Residents primed to be annoyed on game days</a:t>
            </a:r>
          </a:p>
          <a:p>
            <a:pPr>
              <a:spcBef>
                <a:spcPts val="1200"/>
              </a:spcBef>
              <a:defRPr sz="2400"/>
            </a:pPr>
            <a:r>
              <a:rPr dirty="0"/>
              <a:t>Lower tolerance = more calls to 311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The noise level could be the same!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5999463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i="1">
                <a:solidFill>
                  <a:srgbClr val="0064B4"/>
                </a:solidFill>
              </a:defRPr>
            </a:pPr>
            <a:r>
              <a:rPr dirty="0"/>
              <a:t>Can we distinguish 'more noise' from 'more reporting'?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The Challenge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rPr dirty="0"/>
              <a:t>One comparison can't rule out all alternatives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We need multiple comparisons</a:t>
            </a:r>
          </a:p>
          <a:p>
            <a:pPr>
              <a:spcBef>
                <a:spcPts val="1200"/>
              </a:spcBef>
              <a:defRPr sz="2400"/>
            </a:pPr>
            <a:r>
              <a:rPr dirty="0"/>
              <a:t>Each addresses different concerns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Let's build our toolkit...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03366"/>
                </a:solidFill>
              </a:defRPr>
            </a:pPr>
            <a:r>
              <a:t>Strategy 1: Compare to Yourself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9728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>
                <a:solidFill>
                  <a:srgbClr val="333333"/>
                </a:solidFill>
              </a:defRPr>
            </a:pPr>
            <a:r>
              <a:t>Same place, different times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Compare: Bronx on game days vs. Bronx on non-game days</a:t>
            </a:r>
          </a:p>
          <a:p>
            <a:pPr>
              <a:defRPr sz="2400" b="1">
                <a:solidFill>
                  <a:srgbClr val="008000"/>
                </a:solidFill>
              </a:defRPr>
            </a:pPr>
            <a:r>
              <a:t>✓ What this rules out:</a:t>
            </a:r>
          </a:p>
          <a:p>
            <a:pPr>
              <a:defRPr sz="2200">
                <a:solidFill>
                  <a:srgbClr val="008000"/>
                </a:solidFill>
              </a:defRPr>
            </a:pPr>
            <a:r>
              <a:t>"Maybe the Bronx is just a noisy place"</a:t>
            </a:r>
          </a:p>
          <a:p>
            <a:pPr>
              <a:spcAft>
                <a:spcPts val="1600"/>
              </a:spcAft>
              <a:defRPr sz="2000">
                <a:solidFill>
                  <a:srgbClr val="333333"/>
                </a:solidFill>
              </a:defRPr>
            </a:pPr>
            <a:r>
              <a:t>We're comparing the Bronx to itself — location factors cancel out.</a:t>
            </a:r>
          </a:p>
          <a:p>
            <a:pPr>
              <a:defRPr sz="2400" b="1">
                <a:solidFill>
                  <a:srgbClr val="CC0000"/>
                </a:solidFill>
              </a:defRPr>
            </a:pPr>
            <a:r>
              <a:t>✗ What this doesn't rule out:</a:t>
            </a:r>
          </a:p>
          <a:p>
            <a:pPr>
              <a:defRPr sz="2000">
                <a:solidFill>
                  <a:srgbClr val="CC0000"/>
                </a:solidFill>
              </a:defRPr>
            </a:pPr>
            <a:r>
              <a:t>• Day of week — maybe games fall on weekends, and weekends are noisier</a:t>
            </a:r>
          </a:p>
          <a:p>
            <a:pPr>
              <a:defRPr sz="2000">
                <a:solidFill>
                  <a:srgbClr val="CC0000"/>
                </a:solidFill>
              </a:defRPr>
            </a:pPr>
            <a:r>
              <a:t>• Season — maybe baseball season = summer = noisier</a:t>
            </a:r>
          </a:p>
          <a:p>
            <a:pPr>
              <a:defRPr sz="2000">
                <a:solidFill>
                  <a:srgbClr val="CC0000"/>
                </a:solidFill>
              </a:defRPr>
            </a:pPr>
            <a:r>
              <a:t>• Citywide excitement — maybe all of NYC gets noisier on game days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Strategy 1: Results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t>Bronx: 39% increase on game days</a:t>
            </a:r>
          </a:p>
          <a:p>
            <a:pPr>
              <a:spcBef>
                <a:spcPts val="1200"/>
              </a:spcBef>
              <a:defRPr sz="2400"/>
            </a:pPr>
            <a:endParaRPr/>
          </a:p>
          <a:p>
            <a:pPr>
              <a:spcBef>
                <a:spcPts val="1200"/>
              </a:spcBef>
              <a:defRPr sz="2400"/>
            </a:pPr>
            <a:r>
              <a:t>This rules out: "The Bronx is just a noisy place"</a:t>
            </a:r>
          </a:p>
          <a:p>
            <a:pPr>
              <a:spcBef>
                <a:spcPts val="1200"/>
              </a:spcBef>
              <a:defRPr sz="2400"/>
            </a:pPr>
            <a:endParaRPr/>
          </a:p>
          <a:p>
            <a:pPr>
              <a:spcBef>
                <a:spcPts val="1200"/>
              </a:spcBef>
              <a:defRPr sz="2400"/>
            </a:pPr>
            <a:r>
              <a:t>This doesn't rule out:</a:t>
            </a:r>
          </a:p>
          <a:p>
            <a:pPr>
              <a:spcBef>
                <a:spcPts val="1200"/>
              </a:spcBef>
              <a:defRPr sz="2400"/>
            </a:pPr>
            <a:r>
              <a:t>   - Day of week effects</a:t>
            </a:r>
          </a:p>
          <a:p>
            <a:pPr>
              <a:spcBef>
                <a:spcPts val="1200"/>
              </a:spcBef>
              <a:defRPr sz="2400"/>
            </a:pPr>
            <a:r>
              <a:t>   - Seasonal effects</a:t>
            </a:r>
          </a:p>
          <a:p>
            <a:pPr>
              <a:spcBef>
                <a:spcPts val="1200"/>
              </a:spcBef>
              <a:defRPr sz="2400"/>
            </a:pPr>
            <a:r>
              <a:t>   - Citywide trends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543623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i="1">
                <a:solidFill>
                  <a:srgbClr val="0064B4"/>
                </a:solidFill>
              </a:defRPr>
            </a:pPr>
            <a:r>
              <a:rPr dirty="0"/>
              <a:t>What time-varying factors could still explain this?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03366"/>
                </a:solidFill>
              </a:defRPr>
            </a:pPr>
            <a:r>
              <a:t>Strategy 2: Compare to Someone Else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9728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>
                <a:solidFill>
                  <a:srgbClr val="333333"/>
                </a:solidFill>
              </a:defRPr>
            </a:pPr>
            <a:r>
              <a:rPr dirty="0"/>
              <a:t>Same time, different places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rPr dirty="0"/>
              <a:t>On game days, does the Bronx have a higher share of complaints than usual?</a:t>
            </a:r>
          </a:p>
          <a:p>
            <a:pPr>
              <a:defRPr sz="2400" b="1">
                <a:solidFill>
                  <a:srgbClr val="008000"/>
                </a:solidFill>
              </a:defRPr>
            </a:pPr>
            <a:r>
              <a:rPr dirty="0"/>
              <a:t>✓ What this rules out:</a:t>
            </a:r>
          </a:p>
          <a:p>
            <a:pPr>
              <a:defRPr sz="2200">
                <a:solidFill>
                  <a:srgbClr val="008000"/>
                </a:solidFill>
              </a:defRPr>
            </a:pPr>
            <a:r>
              <a:rPr dirty="0"/>
              <a:t>"Maybe it's just weekends" or "Maybe it's just summer"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rPr dirty="0"/>
              <a:t>If both boroughs increase proportionally, shares stay the same.</a:t>
            </a:r>
          </a:p>
          <a:p>
            <a:pPr>
              <a:spcAft>
                <a:spcPts val="1600"/>
              </a:spcAft>
              <a:defRPr sz="2000">
                <a:solidFill>
                  <a:srgbClr val="333333"/>
                </a:solidFill>
              </a:defRPr>
            </a:pPr>
            <a:r>
              <a:rPr dirty="0"/>
              <a:t>If Bronx's share goes UP, something specific to Bronx is happening.</a:t>
            </a:r>
          </a:p>
          <a:p>
            <a:pPr>
              <a:defRPr sz="2400" b="1">
                <a:solidFill>
                  <a:srgbClr val="CC0000"/>
                </a:solidFill>
              </a:defRPr>
            </a:pPr>
            <a:r>
              <a:rPr dirty="0"/>
              <a:t>✗ What this doesn't rule out:</a:t>
            </a:r>
          </a:p>
          <a:p>
            <a:pPr>
              <a:defRPr sz="2000">
                <a:solidFill>
                  <a:srgbClr val="CC0000"/>
                </a:solidFill>
              </a:defRPr>
            </a:pPr>
            <a:r>
              <a:rPr dirty="0"/>
              <a:t>• Population — Brooklyn has more people</a:t>
            </a:r>
          </a:p>
          <a:p>
            <a:pPr>
              <a:defRPr sz="2000">
                <a:solidFill>
                  <a:srgbClr val="CC0000"/>
                </a:solidFill>
              </a:defRPr>
            </a:pPr>
            <a:r>
              <a:rPr dirty="0"/>
              <a:t>• Housing — different building types</a:t>
            </a:r>
          </a:p>
          <a:p>
            <a:pPr>
              <a:defRPr sz="2000">
                <a:solidFill>
                  <a:srgbClr val="CC0000"/>
                </a:solidFill>
              </a:defRPr>
            </a:pPr>
            <a:r>
              <a:rPr dirty="0"/>
              <a:t>• Who complains — some neighborhoods call 311 more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Strategy 2: Results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rPr dirty="0"/>
              <a:t>Bronx game day average: 431 complaints</a:t>
            </a:r>
          </a:p>
          <a:p>
            <a:pPr>
              <a:spcBef>
                <a:spcPts val="1200"/>
              </a:spcBef>
              <a:defRPr sz="2400"/>
            </a:pPr>
            <a:r>
              <a:rPr dirty="0"/>
              <a:t>Brooklyn game day average: 472 complaints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Wait - Brooklyn is HIGHER?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Raw counts are misleading.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4659737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i="1">
                <a:solidFill>
                  <a:srgbClr val="0064B4"/>
                </a:solidFill>
              </a:defRPr>
            </a:pPr>
            <a:r>
              <a:rPr dirty="0"/>
              <a:t>Why might raw counts be misleading here?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Two Ways to Ask the Same Question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1" y="1188720"/>
            <a:ext cx="6208776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rPr dirty="0"/>
              <a:t>Version A: "Are there more noise complaints on days with Yankees games?"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Version B: "Do Yankees games cause more noise complaints?"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Same data. Same comparison. Different questions.</a:t>
            </a:r>
          </a:p>
        </p:txBody>
      </p:sp>
      <p:pic>
        <p:nvPicPr>
          <p:cNvPr id="4" name="20251202_0055_01kbesh6gte89rf4f0cd1cm8m3">
            <a:hlinkClick r:id="" action="ppaction://media"/>
            <a:extLst>
              <a:ext uri="{FF2B5EF4-FFF2-40B4-BE49-F238E27FC236}">
                <a16:creationId xmlns:a16="http://schemas.microsoft.com/office/drawing/2014/main" id="{026EBD35-1D6E-BDAA-7389-4A78A12232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63433" y="54864"/>
            <a:ext cx="37719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03366"/>
                </a:solidFill>
              </a:defRPr>
            </a:pPr>
            <a:r>
              <a:t>Strategy 2: Results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1" y="1097280"/>
            <a:ext cx="5824728" cy="42883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  <a:defRPr sz="2400" b="1">
                <a:solidFill>
                  <a:srgbClr val="333333"/>
                </a:solidFill>
              </a:defRPr>
            </a:pPr>
            <a:r>
              <a:rPr dirty="0"/>
              <a:t>Share of complaints by borough:</a:t>
            </a:r>
          </a:p>
          <a:p>
            <a:pPr>
              <a:defRPr sz="2200" b="1">
                <a:solidFill>
                  <a:srgbClr val="333333"/>
                </a:solidFill>
              </a:defRPr>
            </a:pPr>
            <a:r>
              <a:rPr dirty="0"/>
              <a:t>On NON-GAME days:</a:t>
            </a:r>
          </a:p>
          <a:p>
            <a:pPr>
              <a:spcAft>
                <a:spcPts val="1200"/>
              </a:spcAft>
              <a:defRPr sz="2200">
                <a:solidFill>
                  <a:srgbClr val="333333"/>
                </a:solidFill>
              </a:defRPr>
            </a:pPr>
            <a:r>
              <a:rPr dirty="0"/>
              <a:t>    Bronx: 46%    Brooklyn: 54%</a:t>
            </a:r>
          </a:p>
          <a:p>
            <a:pPr>
              <a:defRPr sz="2200" b="1">
                <a:solidFill>
                  <a:srgbClr val="333333"/>
                </a:solidFill>
              </a:defRPr>
            </a:pPr>
            <a:r>
              <a:rPr dirty="0"/>
              <a:t>On GAME days: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rPr dirty="0"/>
              <a:t>    Bronx: 48%    Brooklyn: 52%</a:t>
            </a:r>
          </a:p>
          <a:p>
            <a:pPr>
              <a:spcAft>
                <a:spcPts val="1200"/>
              </a:spcAft>
              <a:defRPr sz="2400" b="1">
                <a:solidFill>
                  <a:srgbClr val="003366"/>
                </a:solidFill>
              </a:defRPr>
            </a:pPr>
            <a:r>
              <a:rPr dirty="0"/>
              <a:t>Bronx's share increases by 2 percentage points on game days.</a:t>
            </a:r>
          </a:p>
          <a:p>
            <a:pPr>
              <a:defRPr sz="2200">
                <a:solidFill>
                  <a:srgbClr val="333333"/>
                </a:solidFill>
              </a:defRPr>
            </a:pPr>
            <a:r>
              <a:rPr dirty="0"/>
              <a:t>Something specific to the Bronx is happening on game days —</a:t>
            </a:r>
            <a:r>
              <a:rPr lang="en-US" dirty="0"/>
              <a:t> </a:t>
            </a:r>
            <a:r>
              <a:rPr dirty="0"/>
              <a:t>not just a general "game days are noisier" effect.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422392"/>
            <a:ext cx="6941516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FF8C00"/>
                </a:solidFill>
              </a:defRPr>
            </a:pPr>
            <a:r>
              <a:rPr lang="en-US" dirty="0"/>
              <a:t>What is one limitation of this approach, at least as shown here?</a:t>
            </a:r>
          </a:p>
          <a:p>
            <a:pPr>
              <a:defRPr sz="2000" b="1">
                <a:solidFill>
                  <a:srgbClr val="FF8C00"/>
                </a:solidFill>
              </a:defRPr>
            </a:pPr>
            <a:endParaRPr lang="en-US" dirty="0"/>
          </a:p>
          <a:p>
            <a:pPr>
              <a:defRPr sz="2000" b="1">
                <a:solidFill>
                  <a:srgbClr val="FF8C00"/>
                </a:solidFill>
              </a:defRPr>
            </a:pPr>
            <a:r>
              <a:rPr dirty="0"/>
              <a:t>What could still explain this shift besides the stadium?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C7B8A6-A92B-3F76-358C-D0B6938CE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5867" y="795718"/>
            <a:ext cx="5572125" cy="433387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03366"/>
                </a:solidFill>
              </a:defRPr>
            </a:pPr>
            <a:r>
              <a:t>The Problem with Each Strategy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2749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0"/>
              </a:spcAft>
              <a:defRPr sz="2200">
                <a:solidFill>
                  <a:srgbClr val="333333"/>
                </a:solidFill>
              </a:defRPr>
            </a:pPr>
            <a:r>
              <a:rPr dirty="0"/>
              <a:t>Each strategy rules out some alternatives but not others:</a:t>
            </a:r>
          </a:p>
          <a:p>
            <a:pPr>
              <a:defRPr sz="2200" b="1">
                <a:solidFill>
                  <a:srgbClr val="333333"/>
                </a:solidFill>
              </a:defRPr>
            </a:pPr>
            <a:r>
              <a:rPr dirty="0"/>
              <a:t>Strategy 1 (Compare to yourself):</a:t>
            </a:r>
          </a:p>
          <a:p>
            <a:pPr>
              <a:defRPr sz="2000">
                <a:solidFill>
                  <a:srgbClr val="008000"/>
                </a:solidFill>
              </a:defRPr>
            </a:pPr>
            <a:r>
              <a:rPr dirty="0"/>
              <a:t>    ✓ Rules out place-based explanations</a:t>
            </a:r>
          </a:p>
          <a:p>
            <a:pPr>
              <a:spcAft>
                <a:spcPts val="1200"/>
              </a:spcAft>
              <a:defRPr sz="2000">
                <a:solidFill>
                  <a:srgbClr val="CC0000"/>
                </a:solidFill>
              </a:defRPr>
            </a:pPr>
            <a:r>
              <a:rPr dirty="0"/>
              <a:t>    ✗ Can't rule out time-based explanations (weekends, summer, citywide)</a:t>
            </a:r>
          </a:p>
          <a:p>
            <a:pPr>
              <a:defRPr sz="2200" b="1">
                <a:solidFill>
                  <a:srgbClr val="333333"/>
                </a:solidFill>
              </a:defRPr>
            </a:pPr>
            <a:r>
              <a:rPr dirty="0"/>
              <a:t>Strategy 2 (Compare to someone else):</a:t>
            </a:r>
          </a:p>
          <a:p>
            <a:pPr>
              <a:defRPr sz="2000">
                <a:solidFill>
                  <a:srgbClr val="008000"/>
                </a:solidFill>
              </a:defRPr>
            </a:pPr>
            <a:r>
              <a:rPr dirty="0"/>
              <a:t>    ✓ Rules out time-based explanations</a:t>
            </a:r>
          </a:p>
          <a:p>
            <a:pPr>
              <a:spcAft>
                <a:spcPts val="2000"/>
              </a:spcAft>
              <a:defRPr sz="2000">
                <a:solidFill>
                  <a:srgbClr val="CC0000"/>
                </a:solidFill>
              </a:defRPr>
            </a:pPr>
            <a:r>
              <a:rPr dirty="0"/>
              <a:t>    ✗ Can't rule out place-based explanations (population, housing)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4754880"/>
            <a:ext cx="11277295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3366"/>
                </a:solidFill>
              </a:defRPr>
            </a:pPr>
            <a:r>
              <a:t>The insight: What if we combined them?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Strategy 3: Difference-in-Differences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t>Compare the CHANGE in Bronx to the CHANGE in Brooklyn</a:t>
            </a:r>
          </a:p>
          <a:p>
            <a:pPr>
              <a:spcBef>
                <a:spcPts val="1200"/>
              </a:spcBef>
              <a:defRPr sz="2400"/>
            </a:pPr>
            <a:endParaRPr/>
          </a:p>
          <a:p>
            <a:pPr>
              <a:spcBef>
                <a:spcPts val="1200"/>
              </a:spcBef>
              <a:defRPr sz="2400"/>
            </a:pPr>
            <a:r>
              <a:t>If citywide trend exists:</a:t>
            </a:r>
          </a:p>
          <a:p>
            <a:pPr>
              <a:spcBef>
                <a:spcPts val="1200"/>
              </a:spcBef>
              <a:defRPr sz="2400"/>
            </a:pPr>
            <a:r>
              <a:t>   Both change equally = Difference is 0</a:t>
            </a:r>
          </a:p>
          <a:p>
            <a:pPr>
              <a:spcBef>
                <a:spcPts val="1200"/>
              </a:spcBef>
              <a:defRPr sz="2400"/>
            </a:pPr>
            <a:endParaRPr/>
          </a:p>
          <a:p>
            <a:pPr>
              <a:spcBef>
                <a:spcPts val="1200"/>
              </a:spcBef>
              <a:defRPr sz="2400"/>
            </a:pPr>
            <a:r>
              <a:t>If stadium has extra effect:</a:t>
            </a:r>
          </a:p>
          <a:p>
            <a:pPr>
              <a:spcBef>
                <a:spcPts val="1200"/>
              </a:spcBef>
              <a:defRPr sz="2400"/>
            </a:pPr>
            <a:r>
              <a:t>   Bronx changes MORE = Difference &gt; 0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Difference-in-Differences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371600" y="1645920"/>
          <a:ext cx="91440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>
                        <a:defRPr sz="1800" b="1"/>
                      </a:pPr>
                      <a:r>
                        <a:t>Borough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 b="1"/>
                      </a:pPr>
                      <a:r>
                        <a:t>Non-Game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 b="1"/>
                      </a:pPr>
                      <a:r>
                        <a:t>Game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 b="1"/>
                      </a:pPr>
                      <a:r>
                        <a:t>Change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Bronx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310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431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+121 (+39%)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Brooklyn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370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472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+102 (+28%)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Difference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+19 (+11%)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7200" y="457200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The 11% = stadium effect above citywide trend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5669280"/>
            <a:ext cx="5900974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i="1">
                <a:solidFill>
                  <a:srgbClr val="0064B4"/>
                </a:solidFill>
              </a:defRPr>
            </a:pPr>
            <a:r>
              <a:rPr dirty="0"/>
              <a:t>What does this 11% represent? What does it rule out?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03366"/>
                </a:solidFill>
              </a:defRPr>
            </a:pPr>
            <a:r>
              <a:t>What Diff-in-Diff Rules Out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9728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By comparing changes, diff-in-diff rules out both problems:</a:t>
            </a:r>
          </a:p>
          <a:p>
            <a:pPr>
              <a:defRPr sz="2400" b="1">
                <a:solidFill>
                  <a:srgbClr val="008000"/>
                </a:solidFill>
              </a:defRPr>
            </a:pPr>
            <a:r>
              <a:t>✓ "Maybe it's just weekends/summer"</a:t>
            </a:r>
          </a:p>
          <a:p>
            <a:pPr>
              <a:spcAft>
                <a:spcPts val="1200"/>
              </a:spcAft>
              <a:defRPr sz="2000">
                <a:solidFill>
                  <a:srgbClr val="333333"/>
                </a:solidFill>
              </a:defRPr>
            </a:pPr>
            <a:r>
              <a:t>    If game days are noisier everywhere, both boroughs increase equally — cancels out.</a:t>
            </a:r>
          </a:p>
          <a:p>
            <a:pPr>
              <a:defRPr sz="2400" b="1">
                <a:solidFill>
                  <a:srgbClr val="008000"/>
                </a:solidFill>
              </a:defRPr>
            </a:pPr>
            <a:r>
              <a:t>✓ "Maybe the Bronx is just noisier"</a:t>
            </a:r>
          </a:p>
          <a:p>
            <a:pPr>
              <a:spcAft>
                <a:spcPts val="1200"/>
              </a:spcAft>
              <a:defRPr sz="2000">
                <a:solidFill>
                  <a:srgbClr val="333333"/>
                </a:solidFill>
              </a:defRPr>
            </a:pPr>
            <a:r>
              <a:t>    We compare changes, not levels. If Bronx is always noisier, that cancels out.</a:t>
            </a:r>
          </a:p>
          <a:p>
            <a:pPr>
              <a:defRPr sz="2400" b="1">
                <a:solidFill>
                  <a:srgbClr val="008000"/>
                </a:solidFill>
              </a:defRPr>
            </a:pPr>
            <a:r>
              <a:t>✓ "Maybe all of NYC gets excited for Yankees games"</a:t>
            </a:r>
          </a:p>
          <a:p>
            <a:pPr>
              <a:spcAft>
                <a:spcPts val="1600"/>
              </a:spcAft>
              <a:defRPr sz="2000">
                <a:solidFill>
                  <a:srgbClr val="333333"/>
                </a:solidFill>
              </a:defRPr>
            </a:pPr>
            <a:r>
              <a:t>    Brooklyn captures the citywide effect. We subtract it out.</a:t>
            </a:r>
          </a:p>
          <a:p>
            <a:pPr>
              <a:defRPr sz="2400" b="1">
                <a:solidFill>
                  <a:srgbClr val="003366"/>
                </a:solidFill>
              </a:defRPr>
            </a:pPr>
            <a:r>
              <a:t>The ~11% extra in the Bronx = the localized stadium effect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But We're Still Not Done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t>Diff-in-diff addresses time and place confounds</a:t>
            </a:r>
          </a:p>
          <a:p>
            <a:pPr>
              <a:spcBef>
                <a:spcPts val="1200"/>
              </a:spcBef>
              <a:defRPr sz="2400"/>
            </a:pPr>
            <a:endParaRPr/>
          </a:p>
          <a:p>
            <a:pPr>
              <a:spcBef>
                <a:spcPts val="1200"/>
              </a:spcBef>
              <a:defRPr sz="2400"/>
            </a:pPr>
            <a:r>
              <a:t>But what if our OUTCOME is the problem?</a:t>
            </a:r>
          </a:p>
          <a:p>
            <a:pPr>
              <a:spcBef>
                <a:spcPts val="1200"/>
              </a:spcBef>
              <a:defRPr sz="2400"/>
            </a:pPr>
            <a:endParaRPr/>
          </a:p>
          <a:p>
            <a:pPr>
              <a:spcBef>
                <a:spcPts val="1200"/>
              </a:spcBef>
              <a:defRPr sz="2400"/>
            </a:pPr>
            <a:r>
              <a:t>What if something about game days affects</a:t>
            </a:r>
          </a:p>
          <a:p>
            <a:pPr>
              <a:spcBef>
                <a:spcPts val="1200"/>
              </a:spcBef>
              <a:defRPr sz="2400"/>
            </a:pPr>
            <a:r>
              <a:t>ALL 311 complaints, not just noise?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The Placebo Test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t>Test an outcome that SHOULDN'T be affected</a:t>
            </a:r>
          </a:p>
          <a:p>
            <a:pPr>
              <a:spcBef>
                <a:spcPts val="1200"/>
              </a:spcBef>
              <a:defRPr sz="2400"/>
            </a:pPr>
            <a:endParaRPr/>
          </a:p>
          <a:p>
            <a:pPr>
              <a:spcBef>
                <a:spcPts val="1200"/>
              </a:spcBef>
              <a:defRPr sz="2400"/>
            </a:pPr>
            <a:r>
              <a:t>If Yankees games cause NOISE complaints...</a:t>
            </a:r>
          </a:p>
          <a:p>
            <a:pPr>
              <a:spcBef>
                <a:spcPts val="1200"/>
              </a:spcBef>
              <a:defRPr sz="2400"/>
            </a:pPr>
            <a:r>
              <a:t>They shouldn't cause HEATING complaints</a:t>
            </a:r>
          </a:p>
          <a:p>
            <a:pPr>
              <a:spcBef>
                <a:spcPts val="1200"/>
              </a:spcBef>
              <a:defRPr sz="2400"/>
            </a:pPr>
            <a:endParaRPr/>
          </a:p>
          <a:p>
            <a:pPr>
              <a:spcBef>
                <a:spcPts val="1200"/>
              </a:spcBef>
              <a:defRPr sz="2400"/>
            </a:pPr>
            <a:r>
              <a:t>No plausible mechanism connecting baseball to heating!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631993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i="1">
                <a:solidFill>
                  <a:srgbClr val="0064B4"/>
                </a:solidFill>
              </a:defRPr>
            </a:pPr>
            <a:r>
              <a:rPr dirty="0"/>
              <a:t>Why is this a good placebo? What makes a good placebo?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03366"/>
                </a:solidFill>
              </a:defRPr>
            </a:pPr>
            <a:r>
              <a:t>Placebo Logic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9728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>
                <a:solidFill>
                  <a:srgbClr val="CC0000"/>
                </a:solidFill>
              </a:defRPr>
            </a:pPr>
            <a:r>
              <a:t>If heating complaints ALSO spike on game days:</a:t>
            </a:r>
          </a:p>
          <a:p>
            <a:pPr>
              <a:defRPr sz="2000">
                <a:solidFill>
                  <a:srgbClr val="CC0000"/>
                </a:solidFill>
              </a:defRPr>
            </a:pPr>
            <a:r>
              <a:t>• Something else is going on</a:t>
            </a:r>
          </a:p>
          <a:p>
            <a:pPr>
              <a:defRPr sz="2000">
                <a:solidFill>
                  <a:srgbClr val="CC0000"/>
                </a:solidFill>
              </a:defRPr>
            </a:pPr>
            <a:r>
              <a:t>• Maybe people just call 311 more on game days?</a:t>
            </a:r>
          </a:p>
          <a:p>
            <a:pPr>
              <a:spcAft>
                <a:spcPts val="2400"/>
              </a:spcAft>
              <a:defRPr sz="2000">
                <a:solidFill>
                  <a:srgbClr val="CC0000"/>
                </a:solidFill>
              </a:defRPr>
            </a:pPr>
            <a:r>
              <a:t>• Our comparison might be picking up the wrong thing</a:t>
            </a:r>
          </a:p>
          <a:p>
            <a:pPr>
              <a:defRPr sz="2400" b="1">
                <a:solidFill>
                  <a:srgbClr val="008000"/>
                </a:solidFill>
              </a:defRPr>
            </a:pPr>
            <a:r>
              <a:t>If heating complaints show NO game-day effect:</a:t>
            </a:r>
          </a:p>
          <a:p>
            <a:pPr>
              <a:defRPr sz="2000">
                <a:solidFill>
                  <a:srgbClr val="008000"/>
                </a:solidFill>
              </a:defRPr>
            </a:pPr>
            <a:r>
              <a:t>• Strengthens the noise finding</a:t>
            </a:r>
          </a:p>
          <a:p>
            <a:pPr>
              <a:defRPr sz="2000">
                <a:solidFill>
                  <a:srgbClr val="008000"/>
                </a:solidFill>
              </a:defRPr>
            </a:pPr>
            <a:r>
              <a:t>• Rules out "people just complain more on game days"</a:t>
            </a:r>
          </a:p>
          <a:p>
            <a:pPr>
              <a:defRPr sz="2000">
                <a:solidFill>
                  <a:srgbClr val="008000"/>
                </a:solidFill>
              </a:defRPr>
            </a:pPr>
            <a:r>
              <a:t>• The effect is specific to noise — which makes sense!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Placebo Results: Noise vs. Heating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371600" y="1645920"/>
          <a:ext cx="9144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>
                        <a:defRPr sz="1800" b="1"/>
                      </a:pPr>
                      <a: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 b="1"/>
                      </a:pPr>
                      <a:r>
                        <a:t>Noise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 b="1"/>
                      </a:pPr>
                      <a:r>
                        <a:t>Heating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Overall game day effect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+33%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-75%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Bronx effect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+39%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-76%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Brooklyn effect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+28%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-75%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Diff-in-diff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+11%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t>-1%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7200" y="457200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Heating drops (baseball = summer = no heating needed). No Bronx-specific effect!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Interpreting the Placebo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rPr dirty="0"/>
              <a:t>Noise: Strong positive effect, especially in Bronx</a:t>
            </a:r>
          </a:p>
          <a:p>
            <a:pPr>
              <a:spcBef>
                <a:spcPts val="1200"/>
              </a:spcBef>
              <a:defRPr sz="2400"/>
            </a:pPr>
            <a:r>
              <a:rPr dirty="0"/>
              <a:t>Heating: Strong NEGATIVE effect (summer!), NO Bronx pattern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The diff-in-diff for heating is essentially zero (-1%)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This confirms: The noise pattern is SPECIFIC,</a:t>
            </a:r>
            <a:r>
              <a:rPr lang="en-US" dirty="0"/>
              <a:t> </a:t>
            </a:r>
            <a:r>
              <a:rPr dirty="0"/>
              <a:t>not a general reporting or data artifact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Why This Matters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rPr dirty="0"/>
              <a:t>Version A = Descriptive (What happened?)</a:t>
            </a:r>
          </a:p>
          <a:p>
            <a:pPr>
              <a:spcBef>
                <a:spcPts val="1200"/>
              </a:spcBef>
              <a:defRPr sz="2400"/>
            </a:pPr>
            <a:r>
              <a:rPr dirty="0"/>
              <a:t>Version B = Causal (Why did it happen?)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Policy decisions need Version B answers</a:t>
            </a:r>
          </a:p>
          <a:p>
            <a:pPr>
              <a:spcBef>
                <a:spcPts val="1200"/>
              </a:spcBef>
              <a:defRPr sz="2400"/>
            </a:pPr>
            <a:r>
              <a:rPr dirty="0"/>
              <a:t>But Version B is much harder to prove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4659994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i="1">
                <a:solidFill>
                  <a:srgbClr val="0064B4"/>
                </a:solidFill>
              </a:defRPr>
            </a:pPr>
            <a:r>
              <a:rPr lang="en-US" dirty="0"/>
              <a:t>Which version is YOUR final project asking?</a:t>
            </a:r>
          </a:p>
        </p:txBody>
      </p:sp>
      <p:pic>
        <p:nvPicPr>
          <p:cNvPr id="5" name="20251202_1251_01kbfwtak8ep6t0seeh45dxz55">
            <a:hlinkClick r:id="" action="ppaction://media"/>
            <a:extLst>
              <a:ext uri="{FF2B5EF4-FFF2-40B4-BE49-F238E27FC236}">
                <a16:creationId xmlns:a16="http://schemas.microsoft.com/office/drawing/2014/main" id="{E1E25DC9-11DD-B051-DDFE-A4137E776A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80883" y="27432"/>
            <a:ext cx="37719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03366"/>
                </a:solidFill>
              </a:defRPr>
            </a:pPr>
            <a:r>
              <a:t>What Could Still Explain This?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05840"/>
            <a:ext cx="11277295" cy="5303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200">
                <a:solidFill>
                  <a:srgbClr val="333333"/>
                </a:solidFill>
              </a:defRPr>
            </a:pPr>
            <a:r>
              <a:t>Even after diff-in-diff and the placebo test, we haven't proven causation.</a:t>
            </a:r>
          </a:p>
          <a:p>
            <a:pPr>
              <a:spcAft>
                <a:spcPts val="800"/>
              </a:spcAft>
              <a:defRPr sz="2200" b="1">
                <a:solidFill>
                  <a:srgbClr val="FF8C00"/>
                </a:solidFill>
              </a:defRPr>
            </a:pPr>
            <a:r>
              <a:t>Someone could still argue:</a:t>
            </a:r>
          </a:p>
          <a:p>
            <a:pPr>
              <a:defRPr sz="2000" b="1">
                <a:solidFill>
                  <a:srgbClr val="CC0000"/>
                </a:solidFill>
              </a:defRPr>
            </a:pPr>
            <a:r>
              <a:t>• "Maybe Bronx residents are extra sensitive to game-day noise"</a:t>
            </a:r>
          </a:p>
          <a:p>
            <a:pPr>
              <a:spcAft>
                <a:spcPts val="800"/>
              </a:spcAft>
              <a:defRPr sz="1800">
                <a:solidFill>
                  <a:srgbClr val="333333"/>
                </a:solidFill>
              </a:defRPr>
            </a:pPr>
            <a:r>
              <a:t>     They tolerate normal noise but complain more when it's game-related</a:t>
            </a:r>
          </a:p>
          <a:p>
            <a:pPr>
              <a:defRPr sz="2000" b="1">
                <a:solidFill>
                  <a:srgbClr val="CC0000"/>
                </a:solidFill>
              </a:defRPr>
            </a:pPr>
            <a:r>
              <a:t>• "Maybe there are other events near Yankee Stadium on game days"</a:t>
            </a:r>
          </a:p>
          <a:p>
            <a:pPr>
              <a:spcAft>
                <a:spcPts val="800"/>
              </a:spcAft>
              <a:defRPr sz="1800">
                <a:solidFill>
                  <a:srgbClr val="333333"/>
                </a:solidFill>
              </a:defRPr>
            </a:pPr>
            <a:r>
              <a:t>     Food vendors, street performers, traffic — not the game itself</a:t>
            </a:r>
          </a:p>
          <a:p>
            <a:pPr>
              <a:defRPr sz="2000" b="1">
                <a:solidFill>
                  <a:srgbClr val="CC0000"/>
                </a:solidFill>
              </a:defRPr>
            </a:pPr>
            <a:r>
              <a:t>• "Maybe it's the fans traveling through, not the game"</a:t>
            </a:r>
          </a:p>
          <a:p>
            <a:pPr>
              <a:spcAft>
                <a:spcPts val="800"/>
              </a:spcAft>
              <a:defRPr sz="1800">
                <a:solidFill>
                  <a:srgbClr val="333333"/>
                </a:solidFill>
              </a:defRPr>
            </a:pPr>
            <a:r>
              <a:t>     Subway crowds, honking, pregame gatherings in the neighborhood</a:t>
            </a:r>
          </a:p>
          <a:p>
            <a:pPr>
              <a:defRPr sz="2000" b="1">
                <a:solidFill>
                  <a:srgbClr val="CC0000"/>
                </a:solidFill>
              </a:defRPr>
            </a:pPr>
            <a:r>
              <a:t>• "Maybe Brooklyn isn't a good comparison"</a:t>
            </a:r>
          </a:p>
          <a:p>
            <a:pPr>
              <a:spcAft>
                <a:spcPts val="800"/>
              </a:spcAft>
              <a:defRPr sz="1800">
                <a:solidFill>
                  <a:srgbClr val="333333"/>
                </a:solidFill>
              </a:defRPr>
            </a:pPr>
            <a:r>
              <a:t>     What if Brooklyn has its own game-day dynamics we don't know about?</a:t>
            </a:r>
          </a:p>
          <a:p>
            <a:pPr>
              <a:spcAft>
                <a:spcPts val="800"/>
              </a:spcAft>
            </a:pPr>
            <a:endParaRPr/>
          </a:p>
          <a:p>
            <a:pPr>
              <a:defRPr sz="2200" b="1">
                <a:solidFill>
                  <a:srgbClr val="003366"/>
                </a:solidFill>
              </a:defRPr>
            </a:pPr>
            <a:r>
              <a:t>This is why we say "closer to Version B" — not proof, but a stronger case.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Applying to Your Projects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t>Example 1: "Do NFL games lead to crime?"</a:t>
            </a:r>
          </a:p>
          <a:p>
            <a:pPr>
              <a:spcBef>
                <a:spcPts val="1200"/>
              </a:spcBef>
              <a:defRPr sz="2400"/>
            </a:pPr>
            <a:r>
              <a:t>   Placebo: Do NFL games lead to... library checkouts?</a:t>
            </a:r>
          </a:p>
          <a:p>
            <a:pPr>
              <a:spcBef>
                <a:spcPts val="1200"/>
              </a:spcBef>
              <a:defRPr sz="2400"/>
            </a:pPr>
            <a:endParaRPr/>
          </a:p>
          <a:p>
            <a:pPr>
              <a:spcBef>
                <a:spcPts val="1200"/>
              </a:spcBef>
              <a:defRPr sz="2400"/>
            </a:pPr>
            <a:r>
              <a:t>Example 2: "Does crime increase during holidays?"</a:t>
            </a:r>
          </a:p>
          <a:p>
            <a:pPr>
              <a:spcBef>
                <a:spcPts val="1200"/>
              </a:spcBef>
              <a:defRPr sz="2400"/>
            </a:pPr>
            <a:r>
              <a:t>   Placebo: Do pothole complaints increase during holidays?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5315686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i="1">
                <a:solidFill>
                  <a:srgbClr val="0064B4"/>
                </a:solidFill>
              </a:defRPr>
            </a:pPr>
            <a:r>
              <a:rPr dirty="0"/>
              <a:t>What would be a good placebo for YOUR project?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03366"/>
                </a:solidFill>
              </a:defRPr>
            </a:pPr>
            <a:r>
              <a:t>Building a Causal Case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003366"/>
                </a:solidFill>
              </a:defRPr>
            </a:pPr>
            <a:r>
              <a:t>Step                          What It Rules Out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737360"/>
            <a:ext cx="1127729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646464"/>
                </a:solidFill>
              </a:defRPr>
            </a:pPr>
            <a:r>
              <a:t>Basic comparison</a:t>
            </a:r>
          </a:p>
          <a:p>
            <a:pPr>
              <a:defRPr sz="1800">
                <a:solidFill>
                  <a:srgbClr val="646464"/>
                </a:solidFill>
              </a:defRPr>
            </a:pPr>
            <a:r>
              <a:t>    → Nothing yet — just shows a pattern exists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514600"/>
            <a:ext cx="1127729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00A000"/>
                </a:solidFill>
              </a:defRPr>
            </a:pPr>
            <a:r>
              <a:t>Compare to yourself</a:t>
            </a:r>
          </a:p>
          <a:p>
            <a:pPr>
              <a:defRPr sz="1800">
                <a:solidFill>
                  <a:srgbClr val="00A000"/>
                </a:solidFill>
              </a:defRPr>
            </a:pPr>
            <a:r>
              <a:t>    → "Maybe the Bronx is just noisy"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3291840"/>
            <a:ext cx="1127729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008C00"/>
                </a:solidFill>
              </a:defRPr>
            </a:pPr>
            <a:r>
              <a:t>Compare to someone else</a:t>
            </a:r>
          </a:p>
          <a:p>
            <a:pPr>
              <a:defRPr sz="1800">
                <a:solidFill>
                  <a:srgbClr val="008C00"/>
                </a:solidFill>
              </a:defRPr>
            </a:pPr>
            <a:r>
              <a:t>    → "Maybe it's just weekends/summer"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069080"/>
            <a:ext cx="1127729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007800"/>
                </a:solidFill>
              </a:defRPr>
            </a:pPr>
            <a:r>
              <a:t>Diff-in-diff</a:t>
            </a:r>
          </a:p>
          <a:p>
            <a:pPr>
              <a:defRPr sz="1800">
                <a:solidFill>
                  <a:srgbClr val="007800"/>
                </a:solidFill>
              </a:defRPr>
            </a:pPr>
            <a:r>
              <a:t>    → Both place AND time explanations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4846320"/>
            <a:ext cx="1127729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006400"/>
                </a:solidFill>
              </a:defRPr>
            </a:pPr>
            <a:r>
              <a:t>Placebo test</a:t>
            </a:r>
          </a:p>
          <a:p>
            <a:pPr>
              <a:defRPr sz="1800">
                <a:solidFill>
                  <a:srgbClr val="006400"/>
                </a:solidFill>
              </a:defRPr>
            </a:pPr>
            <a:r>
              <a:t>    → "Maybe people just complain more on game days"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5669280"/>
            <a:ext cx="11277295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>
                <a:solidFill>
                  <a:srgbClr val="003366"/>
                </a:solidFill>
              </a:defRPr>
            </a:pPr>
            <a:r>
              <a:t>Each step rules out more alternatives → stronger case for causation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For Your Final Project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t>What is your main comparison?</a:t>
            </a:r>
          </a:p>
          <a:p>
            <a:pPr>
              <a:spcBef>
                <a:spcPts val="1200"/>
              </a:spcBef>
              <a:defRPr sz="2400"/>
            </a:pPr>
            <a:r>
              <a:t>What are 2-3 alternative explanations?</a:t>
            </a:r>
          </a:p>
          <a:p>
            <a:pPr>
              <a:spcBef>
                <a:spcPts val="1200"/>
              </a:spcBef>
              <a:defRPr sz="2400"/>
            </a:pPr>
            <a:r>
              <a:t>Can you compare to yourself AND someone else?</a:t>
            </a:r>
          </a:p>
          <a:p>
            <a:pPr>
              <a:spcBef>
                <a:spcPts val="1200"/>
              </a:spcBef>
              <a:defRPr sz="2400"/>
            </a:pPr>
            <a:r>
              <a:t>What would be your placebo outcome?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03366"/>
                </a:solidFill>
              </a:defRPr>
            </a:pPr>
            <a:r>
              <a:t>What Does "Cause" Mean?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9728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2400" b="0">
                <a:solidFill>
                  <a:srgbClr val="333333"/>
                </a:solidFill>
              </a:defRPr>
            </a:pPr>
            <a:r>
              <a:t>"Yankees games caused more noise" means:</a:t>
            </a:r>
          </a:p>
          <a:p>
            <a:pPr>
              <a:spcAft>
                <a:spcPts val="600"/>
              </a:spcAft>
              <a:defRPr sz="2200" b="0">
                <a:solidFill>
                  <a:srgbClr val="333333"/>
                </a:solidFill>
              </a:defRPr>
            </a:pPr>
            <a:r>
              <a:t>If the game hadn't happened, there would have been less noise</a:t>
            </a:r>
          </a:p>
          <a:p>
            <a:pPr>
              <a:spcAft>
                <a:spcPts val="600"/>
              </a:spcAft>
              <a:defRPr sz="1600" b="0">
                <a:solidFill>
                  <a:srgbClr val="333333"/>
                </a:solidFill>
              </a:defRPr>
            </a:pPr>
            <a:endParaRPr/>
          </a:p>
          <a:p>
            <a:pPr>
              <a:spcAft>
                <a:spcPts val="600"/>
              </a:spcAft>
              <a:defRPr sz="2200" b="0">
                <a:solidFill>
                  <a:srgbClr val="333333"/>
                </a:solidFill>
              </a:defRPr>
            </a:pPr>
            <a:r>
              <a:t>This is counterfactual thinking — asking "what would have happened otherwise?"</a:t>
            </a:r>
          </a:p>
          <a:p>
            <a:pPr>
              <a:spcAft>
                <a:spcPts val="600"/>
              </a:spcAft>
              <a:defRPr sz="1600" b="0">
                <a:solidFill>
                  <a:srgbClr val="333333"/>
                </a:solidFill>
              </a:defRPr>
            </a:pPr>
            <a:endParaRPr/>
          </a:p>
          <a:p>
            <a:pPr>
              <a:spcAft>
                <a:spcPts val="600"/>
              </a:spcAft>
              <a:defRPr sz="2400" b="1">
                <a:solidFill>
                  <a:srgbClr val="CC0000"/>
                </a:solidFill>
              </a:defRPr>
            </a:pPr>
            <a:r>
              <a:t>The Problem:</a:t>
            </a:r>
          </a:p>
          <a:p>
            <a:pPr>
              <a:spcAft>
                <a:spcPts val="600"/>
              </a:spcAft>
              <a:defRPr sz="2200" b="0">
                <a:solidFill>
                  <a:srgbClr val="333333"/>
                </a:solidFill>
              </a:defRPr>
            </a:pPr>
            <a:r>
              <a:t>• We can't observe both worlds</a:t>
            </a:r>
          </a:p>
          <a:p>
            <a:pPr>
              <a:spcAft>
                <a:spcPts val="600"/>
              </a:spcAft>
              <a:defRPr sz="2200" b="0">
                <a:solidFill>
                  <a:srgbClr val="333333"/>
                </a:solidFill>
              </a:defRPr>
            </a:pPr>
            <a:r>
              <a:t>• We only see what actually happened (game + noise)</a:t>
            </a:r>
          </a:p>
          <a:p>
            <a:pPr>
              <a:spcAft>
                <a:spcPts val="600"/>
              </a:spcAft>
              <a:defRPr sz="2200" b="0">
                <a:solidFill>
                  <a:srgbClr val="333333"/>
                </a:solidFill>
              </a:defRPr>
            </a:pPr>
            <a:r>
              <a:t>• We never see what would have happened without the game</a:t>
            </a:r>
          </a:p>
          <a:p>
            <a:pPr>
              <a:spcAft>
                <a:spcPts val="600"/>
              </a:spcAft>
              <a:defRPr sz="1600" b="0">
                <a:solidFill>
                  <a:srgbClr val="333333"/>
                </a:solidFill>
              </a:defRPr>
            </a:pPr>
            <a:endParaRPr/>
          </a:p>
          <a:p>
            <a:pPr>
              <a:spcAft>
                <a:spcPts val="600"/>
              </a:spcAft>
              <a:defRPr sz="2400" b="1">
                <a:solidFill>
                  <a:srgbClr val="003366"/>
                </a:solidFill>
              </a:defRPr>
            </a:pPr>
            <a:r>
              <a:t>So what do we do?</a:t>
            </a:r>
          </a:p>
          <a:p>
            <a:pPr>
              <a:spcAft>
                <a:spcPts val="600"/>
              </a:spcAft>
              <a:defRPr sz="2200" b="0">
                <a:solidFill>
                  <a:srgbClr val="333333"/>
                </a:solidFill>
              </a:defRPr>
            </a:pPr>
            <a:r>
              <a:t>• We use comparisons to approximate the "what if"</a:t>
            </a:r>
          </a:p>
          <a:p>
            <a:pPr>
              <a:spcAft>
                <a:spcPts val="600"/>
              </a:spcAft>
              <a:defRPr sz="2200" b="0">
                <a:solidFill>
                  <a:srgbClr val="333333"/>
                </a:solidFill>
              </a:defRPr>
            </a:pPr>
            <a:r>
              <a:t>• Non-game days are our best guess at "what would have happened"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Your Projects Ask Causal Questions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rPr dirty="0"/>
              <a:t>"Do NFL games lead to more crime?"</a:t>
            </a:r>
          </a:p>
          <a:p>
            <a:pPr>
              <a:spcBef>
                <a:spcPts val="1200"/>
              </a:spcBef>
              <a:defRPr sz="2400"/>
            </a:pPr>
            <a:r>
              <a:rPr dirty="0"/>
              <a:t>"Has tough-on-crime deterred violent crime?"</a:t>
            </a:r>
          </a:p>
          <a:p>
            <a:pPr>
              <a:spcBef>
                <a:spcPts val="1200"/>
              </a:spcBef>
              <a:defRPr sz="2400"/>
            </a:pPr>
            <a:r>
              <a:rPr dirty="0"/>
              <a:t>"Does crime increase during holidays?"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These are all Version B questions.</a:t>
            </a:r>
          </a:p>
          <a:p>
            <a:pPr>
              <a:spcBef>
                <a:spcPts val="1200"/>
              </a:spcBef>
              <a:defRPr sz="2400"/>
            </a:pPr>
            <a:r>
              <a:rPr lang="en-US" dirty="0"/>
              <a:t>Most of our class we have talked about Version A type analyses.</a:t>
            </a:r>
          </a:p>
          <a:p>
            <a:pPr>
              <a:spcBef>
                <a:spcPts val="1200"/>
              </a:spcBef>
              <a:defRPr sz="2400"/>
            </a:pPr>
            <a:r>
              <a:rPr lang="en-US" dirty="0"/>
              <a:t>Today, we’ll talk about how to approach these questions through a causal lens. 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The Basic Comparison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47041" y="1188720"/>
            <a:ext cx="5344159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rPr dirty="0"/>
              <a:t>Game days vs. Non-game days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Finding: 33% more noise complaints on game days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This answers Version A.</a:t>
            </a:r>
          </a:p>
          <a:p>
            <a:pPr>
              <a:spcBef>
                <a:spcPts val="1200"/>
              </a:spcBef>
              <a:defRPr sz="2400"/>
            </a:pPr>
            <a:r>
              <a:rPr dirty="0"/>
              <a:t>Does it answer Version B?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33A659-0DED-9215-44FC-75C00657C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212" y="997902"/>
            <a:ext cx="5438775" cy="43338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9015801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rPr lang="en-US" dirty="0"/>
              <a:t>The Fundamental Problem of Causal Inference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4124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rPr lang="en-US" dirty="0"/>
              <a:t>It is impossible to observe BOTH (for example):</a:t>
            </a:r>
          </a:p>
          <a:p>
            <a:pPr marL="342900" indent="-342900">
              <a:spcBef>
                <a:spcPts val="1200"/>
              </a:spcBef>
              <a:buFontTx/>
              <a:buChar char="-"/>
              <a:defRPr sz="2400"/>
            </a:pPr>
            <a:r>
              <a:rPr lang="en-US" dirty="0"/>
              <a:t>The outcome when a person gets treatment</a:t>
            </a:r>
          </a:p>
          <a:p>
            <a:pPr marL="342900" indent="-342900">
              <a:spcBef>
                <a:spcPts val="1200"/>
              </a:spcBef>
              <a:buFontTx/>
              <a:buChar char="-"/>
              <a:defRPr sz="2400"/>
            </a:pPr>
            <a:r>
              <a:rPr lang="en-US" dirty="0"/>
              <a:t>The outcome when that same person doesn’t get the treatment (or gets a placebo)</a:t>
            </a:r>
          </a:p>
          <a:p>
            <a:pPr marL="342900" indent="-342900">
              <a:spcBef>
                <a:spcPts val="1200"/>
              </a:spcBef>
              <a:buFontTx/>
              <a:buChar char="-"/>
              <a:defRPr sz="2400"/>
            </a:pPr>
            <a:endParaRPr lang="en-US" dirty="0"/>
          </a:p>
          <a:p>
            <a:pPr>
              <a:spcBef>
                <a:spcPts val="1200"/>
              </a:spcBef>
              <a:defRPr sz="2400"/>
            </a:pPr>
            <a:r>
              <a:rPr lang="en-US" dirty="0"/>
              <a:t>In the 311 example, we don’t see:</a:t>
            </a:r>
          </a:p>
          <a:p>
            <a:pPr marL="342900" indent="-342900">
              <a:spcBef>
                <a:spcPts val="1200"/>
              </a:spcBef>
              <a:buFontTx/>
              <a:buChar char="-"/>
              <a:defRPr sz="2400"/>
            </a:pPr>
            <a:r>
              <a:rPr lang="en-US" dirty="0"/>
              <a:t>Noise complaints when the Yankees play a game in the Bronx on a particular day</a:t>
            </a:r>
          </a:p>
          <a:p>
            <a:pPr marL="342900" indent="-342900">
              <a:spcBef>
                <a:spcPts val="1200"/>
              </a:spcBef>
              <a:buFontTx/>
              <a:buChar char="-"/>
              <a:defRPr sz="2400"/>
            </a:pPr>
            <a:r>
              <a:rPr lang="en-US" dirty="0"/>
              <a:t>Noise complaints when the Yankees DON’T play a game in the Bronx on that day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1541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5261248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rPr lang="en-US" dirty="0"/>
              <a:t>Reality of Causal Inference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rPr lang="en-US" dirty="0"/>
              <a:t>So what we wind up doing is, comparing:</a:t>
            </a:r>
          </a:p>
          <a:p>
            <a:pPr marL="342900" indent="-342900">
              <a:spcBef>
                <a:spcPts val="1200"/>
              </a:spcBef>
              <a:buFontTx/>
              <a:buChar char="-"/>
              <a:defRPr sz="2400"/>
            </a:pPr>
            <a:r>
              <a:rPr lang="en-US" dirty="0"/>
              <a:t>Noise complaints when the Yankees play a game in the Bronx on a particular day</a:t>
            </a:r>
          </a:p>
          <a:p>
            <a:pPr marL="342900" indent="-342900">
              <a:spcBef>
                <a:spcPts val="1200"/>
              </a:spcBef>
              <a:buFontTx/>
              <a:buChar char="-"/>
              <a:defRPr sz="2400"/>
            </a:pPr>
            <a:r>
              <a:rPr lang="en-US" dirty="0"/>
              <a:t>Noise complaints when the Yankees play a game in the Bronx on a different day</a:t>
            </a:r>
          </a:p>
          <a:p>
            <a:pPr marL="342900" indent="-342900">
              <a:spcBef>
                <a:spcPts val="1200"/>
              </a:spcBef>
              <a:buFontTx/>
              <a:buChar char="-"/>
              <a:defRPr sz="2400"/>
            </a:pPr>
            <a:endParaRPr lang="en-US" dirty="0"/>
          </a:p>
          <a:p>
            <a:pPr marL="342900" indent="-342900">
              <a:spcBef>
                <a:spcPts val="1200"/>
              </a:spcBef>
              <a:buFontTx/>
              <a:buChar char="-"/>
              <a:defRPr sz="2400"/>
            </a:pPr>
            <a:endParaRPr lang="en-US" dirty="0"/>
          </a:p>
          <a:p>
            <a:pPr>
              <a:spcBef>
                <a:spcPts val="1200"/>
              </a:spcBef>
              <a:defRPr sz="24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0163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656961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rPr lang="en-US" dirty="0"/>
              <a:t>So, W</a:t>
            </a:r>
            <a:r>
              <a:rPr dirty="0"/>
              <a:t>hat Else Could Explain This?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188720"/>
            <a:ext cx="11277295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 sz="2400"/>
            </a:pPr>
            <a:r>
              <a:rPr dirty="0"/>
              <a:t>Before I show you alternatives...</a:t>
            </a:r>
          </a:p>
          <a:p>
            <a:pPr>
              <a:spcBef>
                <a:spcPts val="1200"/>
              </a:spcBef>
              <a:defRPr sz="2400"/>
            </a:pPr>
            <a:endParaRPr dirty="0"/>
          </a:p>
          <a:p>
            <a:pPr>
              <a:spcBef>
                <a:spcPts val="1200"/>
              </a:spcBef>
              <a:defRPr sz="2400"/>
            </a:pPr>
            <a:r>
              <a:rPr dirty="0"/>
              <a:t>What do YOU think could explain this</a:t>
            </a:r>
            <a:r>
              <a:rPr lang="en-US" dirty="0"/>
              <a:t> </a:t>
            </a:r>
            <a:r>
              <a:rPr dirty="0"/>
              <a:t>besides the games themselves?</a:t>
            </a:r>
            <a:endParaRPr lang="en-US" dirty="0"/>
          </a:p>
          <a:p>
            <a:pPr>
              <a:spcBef>
                <a:spcPts val="1200"/>
              </a:spcBef>
              <a:defRPr sz="2400"/>
            </a:pPr>
            <a:endParaRPr lang="en-US" dirty="0"/>
          </a:p>
          <a:p>
            <a:pPr>
              <a:spcBef>
                <a:spcPts val="1200"/>
              </a:spcBef>
              <a:defRPr sz="2400"/>
            </a:pPr>
            <a:r>
              <a:rPr lang="en-US" dirty="0"/>
              <a:t>In other words, what might be different about a day when the Yankees play versus a day when they don’t play?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1985</Words>
  <Application>Microsoft Office PowerPoint</Application>
  <PresentationFormat>Widescreen</PresentationFormat>
  <Paragraphs>283</Paragraphs>
  <Slides>33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>generated using python-pptx</dc:description>
  <cp:lastModifiedBy>Zubin Jelveh</cp:lastModifiedBy>
  <cp:revision>7</cp:revision>
  <dcterms:created xsi:type="dcterms:W3CDTF">2013-01-27T09:14:16Z</dcterms:created>
  <dcterms:modified xsi:type="dcterms:W3CDTF">2025-12-02T19:09:19Z</dcterms:modified>
  <cp:category/>
</cp:coreProperties>
</file>

<file path=docProps/thumbnail.jpeg>
</file>